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2" r:id="rId1"/>
  </p:sldMasterIdLst>
  <p:sldIdLst>
    <p:sldId id="256" r:id="rId2"/>
    <p:sldId id="257" r:id="rId3"/>
    <p:sldId id="258" r:id="rId4"/>
    <p:sldId id="260" r:id="rId5"/>
    <p:sldId id="262" r:id="rId6"/>
    <p:sldId id="265" r:id="rId7"/>
    <p:sldId id="267" r:id="rId8"/>
    <p:sldId id="268" r:id="rId9"/>
    <p:sldId id="269" r:id="rId10"/>
    <p:sldId id="266" r:id="rId11"/>
    <p:sldId id="261" r:id="rId12"/>
    <p:sldId id="263" r:id="rId13"/>
    <p:sldId id="264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7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95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83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463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1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290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97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48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84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171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106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424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9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11/15/2017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54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3027" y="1334422"/>
            <a:ext cx="9064816" cy="266184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Структура перспективного плана деятельности Российского движения школьников в регионе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28629" y="4658875"/>
            <a:ext cx="6987645" cy="138853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Команда № 10</a:t>
            </a:r>
          </a:p>
        </p:txBody>
      </p:sp>
    </p:spTree>
    <p:extLst>
      <p:ext uri="{BB962C8B-B14F-4D97-AF65-F5344CB8AC3E}">
        <p14:creationId xmlns:p14="http://schemas.microsoft.com/office/powerpoint/2010/main" val="3444620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Содержание деятельности: описание плана мероприятий по направлениям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Школьный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3536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032345"/>
              </p:ext>
            </p:extLst>
          </p:nvPr>
        </p:nvGraphicFramePr>
        <p:xfrm>
          <a:off x="0" y="-1"/>
          <a:ext cx="12191999" cy="685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3999744538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3145115997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2139093731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3616970504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18763602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2802447"/>
                  </a:ext>
                </a:extLst>
              </a:tr>
              <a:tr h="452884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Свои внутришкольные дела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186452"/>
                  </a:ext>
                </a:extLst>
              </a:tr>
              <a:tr h="1950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Август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Участие в августовских конференциях обще образовательных организаций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Региональные отделения РДШ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Органы власти областного и муниципального уровня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90753"/>
                  </a:ext>
                </a:extLst>
              </a:tr>
              <a:tr h="7619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сентябрь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Набор участников в лагерь Актива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301425"/>
                  </a:ext>
                </a:extLst>
              </a:tr>
              <a:tr h="1950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сентябрь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Участие в обучающем сминаре дя координаторов первичных отделений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4428811"/>
                  </a:ext>
                </a:extLst>
              </a:tr>
              <a:tr h="12955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октябрь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создание первичных отделений в пилотных школах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Пилотные школы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региональные отделения РДШ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0364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48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965162"/>
              </p:ext>
            </p:extLst>
          </p:nvPr>
        </p:nvGraphicFramePr>
        <p:xfrm>
          <a:off x="0" y="449944"/>
          <a:ext cx="12192001" cy="64080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3627204607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717868353"/>
                    </a:ext>
                  </a:extLst>
                </a:gridCol>
                <a:gridCol w="2986036">
                  <a:extLst>
                    <a:ext uri="{9D8B030D-6E8A-4147-A177-3AD203B41FA5}">
                      <a16:colId xmlns:a16="http://schemas.microsoft.com/office/drawing/2014/main" val="4196040988"/>
                    </a:ext>
                  </a:extLst>
                </a:gridCol>
                <a:gridCol w="2340429">
                  <a:extLst>
                    <a:ext uri="{9D8B030D-6E8A-4147-A177-3AD203B41FA5}">
                      <a16:colId xmlns:a16="http://schemas.microsoft.com/office/drawing/2014/main" val="401621621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1712555985"/>
                    </a:ext>
                  </a:extLst>
                </a:gridCol>
              </a:tblGrid>
              <a:tr h="43610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Межшкольные, районные, региональные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144389"/>
                  </a:ext>
                </a:extLst>
              </a:tr>
              <a:tr h="18462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муниципального совета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отделения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Ограны муниципальной власти (РАНО пример.)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Лидеры оргаов ученического самоуправления и общественных объединенний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extLst>
                  <a:ext uri="{0D108BD9-81ED-4DB2-BD59-A6C34878D82A}">
                    <a16:rowId xmlns:a16="http://schemas.microsoft.com/office/drawing/2014/main" val="3180276564"/>
                  </a:ext>
                </a:extLst>
              </a:tr>
              <a:tr h="125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 заочной школы для избранных в советы членов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отделения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Координатор первичного отделения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extLst>
                  <a:ext uri="{0D108BD9-81ED-4DB2-BD59-A6C34878D82A}">
                    <a16:rowId xmlns:a16="http://schemas.microsoft.com/office/drawing/2014/main" val="3187899256"/>
                  </a:ext>
                </a:extLst>
              </a:tr>
              <a:tr h="1257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зимнем лагере, презентация программ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координатор Первчного отделения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Орагны муниципальой власти 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extLst>
                  <a:ext uri="{0D108BD9-81ED-4DB2-BD59-A6C34878D82A}">
                    <a16:rowId xmlns:a16="http://schemas.microsoft.com/office/drawing/2014/main" val="1449354750"/>
                  </a:ext>
                </a:extLst>
              </a:tr>
              <a:tr h="501995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568266"/>
                  </a:ext>
                </a:extLst>
              </a:tr>
              <a:tr h="1107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года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соответсвии с федиральным планом мероприятия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положениями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4" marR="63084" marT="0" marB="0"/>
                </a:tc>
                <a:extLst>
                  <a:ext uri="{0D108BD9-81ED-4DB2-BD59-A6C34878D82A}">
                    <a16:rowId xmlns:a16="http://schemas.microsoft.com/office/drawing/2014/main" val="2012469785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49219"/>
              </p:ext>
            </p:extLst>
          </p:nvPr>
        </p:nvGraphicFramePr>
        <p:xfrm>
          <a:off x="2" y="3454"/>
          <a:ext cx="12191999" cy="44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10018266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916281304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186465227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536790521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91371276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238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2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3454"/>
          <a:ext cx="12191999" cy="44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10018266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916281304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186465227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536790521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91371276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238166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560090"/>
              </p:ext>
            </p:extLst>
          </p:nvPr>
        </p:nvGraphicFramePr>
        <p:xfrm>
          <a:off x="2" y="449944"/>
          <a:ext cx="12191997" cy="6408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3471356978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2451436077"/>
                    </a:ext>
                  </a:extLst>
                </a:gridCol>
                <a:gridCol w="2986034">
                  <a:extLst>
                    <a:ext uri="{9D8B030D-6E8A-4147-A177-3AD203B41FA5}">
                      <a16:colId xmlns:a16="http://schemas.microsoft.com/office/drawing/2014/main" val="3580035887"/>
                    </a:ext>
                  </a:extLst>
                </a:gridCol>
                <a:gridCol w="2340429">
                  <a:extLst>
                    <a:ext uri="{9D8B030D-6E8A-4147-A177-3AD203B41FA5}">
                      <a16:colId xmlns:a16="http://schemas.microsoft.com/office/drawing/2014/main" val="261817157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200419896"/>
                    </a:ext>
                  </a:extLst>
                </a:gridCol>
              </a:tblGrid>
              <a:tr h="73539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и управленческие действия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969181"/>
                  </a:ext>
                </a:extLst>
              </a:tr>
              <a:tr h="27115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первичных отделений в пилотных школах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первичных отделений в пилотных школах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первичных отделений в пилотных школах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первичных отделений в пилотных школах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0434927"/>
                  </a:ext>
                </a:extLst>
              </a:tr>
              <a:tr h="83647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Информационное обеспечение РДШ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774545"/>
                  </a:ext>
                </a:extLst>
              </a:tr>
              <a:tr h="21246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групп в социальных сетях, репост информации из региональной группы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Координатор и первичное отделение РДШ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Обучающиеся, родители, педагоги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71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17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744"/>
            <a:ext cx="9137195" cy="649514"/>
          </a:xfrm>
        </p:spPr>
        <p:txBody>
          <a:bodyPr>
            <a:no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9772" y="1418770"/>
            <a:ext cx="10109651" cy="5199744"/>
          </a:xfrm>
        </p:spPr>
        <p:txBody>
          <a:bodyPr>
            <a:normAutofit/>
          </a:bodyPr>
          <a:lstStyle/>
          <a:p>
            <a:pPr lvl="0"/>
            <a:r>
              <a:rPr lang="ru-RU" sz="4400" dirty="0"/>
              <a:t>кадровый;</a:t>
            </a:r>
          </a:p>
          <a:p>
            <a:pPr lvl="0"/>
            <a:r>
              <a:rPr lang="ru-RU" sz="4400" dirty="0"/>
              <a:t>материально-технический;</a:t>
            </a:r>
          </a:p>
          <a:p>
            <a:pPr lvl="0"/>
            <a:r>
              <a:rPr lang="ru-RU" sz="4400" dirty="0"/>
              <a:t>информационный;</a:t>
            </a:r>
          </a:p>
          <a:p>
            <a:pPr lvl="0"/>
            <a:r>
              <a:rPr lang="ru-RU" sz="4400" dirty="0"/>
              <a:t>материальный.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2888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4914" y="0"/>
            <a:ext cx="3404052" cy="522514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1486582"/>
              </p:ext>
            </p:extLst>
          </p:nvPr>
        </p:nvGraphicFramePr>
        <p:xfrm>
          <a:off x="0" y="1"/>
          <a:ext cx="12192000" cy="691115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316842557"/>
                    </a:ext>
                  </a:extLst>
                </a:gridCol>
              </a:tblGrid>
              <a:tr h="403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Качественные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3228198"/>
                  </a:ext>
                </a:extLst>
              </a:tr>
              <a:tr h="1521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Эффективно работающее информационное поле для детских общественных организаций на базе групп в социальных сетях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583295"/>
                  </a:ext>
                </a:extLst>
              </a:tr>
              <a:tr h="1906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Сформирована организационная структура РДШ, охватывающая региональный, муниципальный уровни и первичные отделения на базе общеобразовательных организаций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8739668"/>
                  </a:ext>
                </a:extLst>
              </a:tr>
              <a:tr h="7523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Наличие материально-технической базы регионального отделения РДШ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9062379"/>
                  </a:ext>
                </a:extLst>
              </a:tr>
              <a:tr h="113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Апробированные и готовые к реализации программы деятельности регионального отделения РДШ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6282989"/>
                  </a:ext>
                </a:extLst>
              </a:tr>
              <a:tr h="113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Заложены основы организационной культуры РДШ в регионе, в ходе реализации пилотных программ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6222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54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942519"/>
              </p:ext>
            </p:extLst>
          </p:nvPr>
        </p:nvGraphicFramePr>
        <p:xfrm>
          <a:off x="1" y="-2"/>
          <a:ext cx="12192000" cy="685800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88234808"/>
                    </a:ext>
                  </a:extLst>
                </a:gridCol>
              </a:tblGrid>
              <a:tr h="476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Количественные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508560"/>
                  </a:ext>
                </a:extLst>
              </a:tr>
              <a:tr h="476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Созданы 10 первичных отделений РДШ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1613310"/>
                  </a:ext>
                </a:extLst>
              </a:tr>
              <a:tr h="937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Членская база РДШ пополнилась на 100 человек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8814853"/>
                  </a:ext>
                </a:extLst>
              </a:tr>
              <a:tr h="1676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Подготовлено 10 педагогов координаторов + специалисты органов управления образования по количеству муниципалитетов, задействованных в пилотном проекте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2446485"/>
                  </a:ext>
                </a:extLst>
              </a:tr>
              <a:tr h="937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Апробировано 4 программы деятельности регионального отделения РДШ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1989939"/>
                  </a:ext>
                </a:extLst>
              </a:tr>
              <a:tr h="14169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 социальных сетях создана группа регионального отделения РДШ и 10 групп первичных отделений 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6934351"/>
                  </a:ext>
                </a:extLst>
              </a:tr>
              <a:tr h="937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Публикации в региональных СМИ о РДШ не менее 50 шт.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4849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85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409" y="301488"/>
            <a:ext cx="5380520" cy="49364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Цель и 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6588" y="2044147"/>
            <a:ext cx="10018713" cy="3124201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объединение детских общественных организаций в условиях единого информационного поля.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Задачи: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Формирование организационной структуры РДШ в регионе;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Формирование материально-технической базы регионального отделения РДШ;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Разработка и запуск 4 программ по основным направлениям деятельности РДШ;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Создание единого информационного пространства между организационными звеньями РДШ в регионе.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907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Ключевые факторы успеха</a:t>
            </a:r>
            <a:r>
              <a:rPr lang="ru-RU" dirty="0">
                <a:solidFill>
                  <a:srgbClr val="002060"/>
                </a:solidFill>
              </a:rPr>
              <a:t>: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>
                <a:solidFill>
                  <a:srgbClr val="002060"/>
                </a:solidFill>
              </a:rPr>
              <a:t>эффективная программная деятельность;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</a:rPr>
              <a:t>система отбора, подготовки кадров и актива первичных отделений РДШ;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</a:rPr>
              <a:t>организационная структура, обеспечивающая взаимодействие и координацию работы между звеньями регионального отделения РДШ. </a:t>
            </a:r>
          </a:p>
          <a:p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4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417352" y="291548"/>
            <a:ext cx="9594573" cy="6334539"/>
            <a:chOff x="0" y="0"/>
            <a:chExt cx="6474995" cy="888883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0" y="336885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Конференция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29390" y="1564106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Региональный совет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05327" y="2767264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Председатель регионального отделения РДШ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05327" y="3994485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Совет муниципального района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9390" y="5149516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Председатель совета муниципального района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29390" y="6497053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Совет первичного отделения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29390" y="7964906"/>
              <a:ext cx="1933575" cy="92392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Председатель совета первичного отделения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334127" y="553453"/>
              <a:ext cx="1447800" cy="447675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Ревизор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815390" y="2189748"/>
              <a:ext cx="1895475" cy="8382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Региональный координатор</a:t>
              </a:r>
              <a:endParaRPr lang="ru-RU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056021" y="4475748"/>
              <a:ext cx="1895475" cy="8382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Координатор муниципального района</a:t>
              </a:r>
              <a:endParaRPr lang="ru-RU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320716" y="7243011"/>
              <a:ext cx="1895475" cy="8382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Координатор первичного отделения РДШ</a:t>
              </a:r>
              <a:endParaRPr lang="ru-RU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572000" y="0"/>
              <a:ext cx="1895475" cy="8382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РОСДЕТЦЕНТР</a:t>
              </a:r>
              <a:endParaRPr lang="ru-RU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465095" y="3633537"/>
              <a:ext cx="3009900" cy="52387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Органы исполнительной власти региона</a:t>
              </a:r>
              <a:endParaRPr lang="ru-RU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2550695" y="2310064"/>
              <a:ext cx="257600" cy="656375"/>
              <a:chOff x="0" y="0"/>
              <a:chExt cx="257600" cy="656375"/>
            </a:xfrm>
          </p:grpSpPr>
          <p:cxnSp>
            <p:nvCxnSpPr>
              <p:cNvPr id="34" name="Прямая со стрелкой 33"/>
              <p:cNvCxnSpPr/>
              <p:nvPr/>
            </p:nvCxnSpPr>
            <p:spPr>
              <a:xfrm flipH="1" flipV="1">
                <a:off x="5610" y="0"/>
                <a:ext cx="246832" cy="235612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 стрелкой 34"/>
              <p:cNvCxnSpPr/>
              <p:nvPr/>
            </p:nvCxnSpPr>
            <p:spPr>
              <a:xfrm flipH="1">
                <a:off x="0" y="415126"/>
                <a:ext cx="257600" cy="241249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Группа 24"/>
            <p:cNvGrpSpPr/>
            <p:nvPr/>
          </p:nvGrpSpPr>
          <p:grpSpPr>
            <a:xfrm>
              <a:off x="2743200" y="4620127"/>
              <a:ext cx="257600" cy="656375"/>
              <a:chOff x="0" y="0"/>
              <a:chExt cx="257600" cy="656375"/>
            </a:xfrm>
          </p:grpSpPr>
          <p:cxnSp>
            <p:nvCxnSpPr>
              <p:cNvPr id="32" name="Прямая со стрелкой 31"/>
              <p:cNvCxnSpPr/>
              <p:nvPr/>
            </p:nvCxnSpPr>
            <p:spPr>
              <a:xfrm flipH="1" flipV="1">
                <a:off x="5610" y="0"/>
                <a:ext cx="246832" cy="235612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 стрелкой 32"/>
              <p:cNvCxnSpPr/>
              <p:nvPr/>
            </p:nvCxnSpPr>
            <p:spPr>
              <a:xfrm flipH="1">
                <a:off x="0" y="415126"/>
                <a:ext cx="257600" cy="241249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25"/>
            <p:cNvGrpSpPr/>
            <p:nvPr/>
          </p:nvGrpSpPr>
          <p:grpSpPr>
            <a:xfrm>
              <a:off x="2887579" y="7483643"/>
              <a:ext cx="257600" cy="656375"/>
              <a:chOff x="0" y="0"/>
              <a:chExt cx="257600" cy="656375"/>
            </a:xfrm>
          </p:grpSpPr>
          <p:cxnSp>
            <p:nvCxnSpPr>
              <p:cNvPr id="30" name="Прямая со стрелкой 29"/>
              <p:cNvCxnSpPr/>
              <p:nvPr/>
            </p:nvCxnSpPr>
            <p:spPr>
              <a:xfrm flipH="1" flipV="1">
                <a:off x="5610" y="0"/>
                <a:ext cx="246832" cy="235612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 стрелкой 30"/>
              <p:cNvCxnSpPr/>
              <p:nvPr/>
            </p:nvCxnSpPr>
            <p:spPr>
              <a:xfrm flipH="1">
                <a:off x="0" y="415126"/>
                <a:ext cx="257600" cy="241249"/>
              </a:xfrm>
              <a:prstGeom prst="straightConnector1">
                <a:avLst/>
              </a:prstGeom>
              <a:ln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Прямая со стрелкой 26"/>
            <p:cNvCxnSpPr/>
            <p:nvPr/>
          </p:nvCxnSpPr>
          <p:spPr>
            <a:xfrm flipH="1">
              <a:off x="4475748" y="914400"/>
              <a:ext cx="935666" cy="1127051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H="1">
              <a:off x="5390148" y="938464"/>
              <a:ext cx="45719" cy="2647507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flipH="1">
              <a:off x="4185494" y="5414211"/>
              <a:ext cx="1496" cy="1538538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71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Содержание деятельности: описание плана мероприятий по направлениям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Региональный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93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3454"/>
          <a:ext cx="12191999" cy="44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10018266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916281304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186465227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536790521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91371276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23816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254262"/>
              </p:ext>
            </p:extLst>
          </p:nvPr>
        </p:nvGraphicFramePr>
        <p:xfrm>
          <a:off x="1" y="449943"/>
          <a:ext cx="12192000" cy="6408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283988831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4043459032"/>
                    </a:ext>
                  </a:extLst>
                </a:gridCol>
                <a:gridCol w="2986035">
                  <a:extLst>
                    <a:ext uri="{9D8B030D-6E8A-4147-A177-3AD203B41FA5}">
                      <a16:colId xmlns:a16="http://schemas.microsoft.com/office/drawing/2014/main" val="1087529089"/>
                    </a:ext>
                  </a:extLst>
                </a:gridCol>
                <a:gridCol w="2340429">
                  <a:extLst>
                    <a:ext uri="{9D8B030D-6E8A-4147-A177-3AD203B41FA5}">
                      <a16:colId xmlns:a16="http://schemas.microsoft.com/office/drawing/2014/main" val="136987226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936541342"/>
                    </a:ext>
                  </a:extLst>
                </a:gridCol>
              </a:tblGrid>
              <a:tr h="44095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Создание, развитие и деятельность Совета РДШ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752702"/>
                  </a:ext>
                </a:extLst>
              </a:tr>
              <a:tr h="12298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u="sng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региональных представителей организаций учредителей РДШ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исполнительной власти курирующие вопросы образования и молодежной политики региона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extLst>
                  <a:ext uri="{0D108BD9-81ED-4DB2-BD59-A6C34878D82A}">
                    <a16:rowId xmlns:a16="http://schemas.microsoft.com/office/drawing/2014/main" val="1581793948"/>
                  </a:ext>
                </a:extLst>
              </a:tr>
              <a:tr h="15373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- август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sng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учредительное собрание регионального отделения РДШ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sng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учредители регионального отделения РДШ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исполнительной власти курирующие вопросы образования и молодежной политики региона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extLst>
                  <a:ext uri="{0D108BD9-81ED-4DB2-BD59-A6C34878D82A}">
                    <a16:rowId xmlns:a16="http://schemas.microsoft.com/office/drawing/2014/main" val="831245662"/>
                  </a:ext>
                </a:extLst>
              </a:tr>
              <a:tr h="10475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базы данных детских общественных объеденений региона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extLst>
                  <a:ext uri="{0D108BD9-81ED-4DB2-BD59-A6C34878D82A}">
                    <a16:rowId xmlns:a16="http://schemas.microsoft.com/office/drawing/2014/main" val="1911523830"/>
                  </a:ext>
                </a:extLst>
              </a:tr>
              <a:tr h="2152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октябрь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и анализ информации о деятельности детских общественных объеденений региона соответствуюей основным направлениям РДШ по итогам работы фокус-групп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0" marR="52530" marT="0" marB="0"/>
                </a:tc>
                <a:extLst>
                  <a:ext uri="{0D108BD9-81ED-4DB2-BD59-A6C34878D82A}">
                    <a16:rowId xmlns:a16="http://schemas.microsoft.com/office/drawing/2014/main" val="2026671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28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3454"/>
          <a:ext cx="12191999" cy="44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10018266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916281304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186465227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536790521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91371276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238166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522436"/>
              </p:ext>
            </p:extLst>
          </p:nvPr>
        </p:nvGraphicFramePr>
        <p:xfrm>
          <a:off x="1" y="449944"/>
          <a:ext cx="12191998" cy="6873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447702066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3911737371"/>
                    </a:ext>
                  </a:extLst>
                </a:gridCol>
                <a:gridCol w="2986035">
                  <a:extLst>
                    <a:ext uri="{9D8B030D-6E8A-4147-A177-3AD203B41FA5}">
                      <a16:colId xmlns:a16="http://schemas.microsoft.com/office/drawing/2014/main" val="3425133881"/>
                    </a:ext>
                  </a:extLst>
                </a:gridCol>
                <a:gridCol w="2340429">
                  <a:extLst>
                    <a:ext uri="{9D8B030D-6E8A-4147-A177-3AD203B41FA5}">
                      <a16:colId xmlns:a16="http://schemas.microsoft.com/office/drawing/2014/main" val="1026813208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2686808034"/>
                    </a:ext>
                  </a:extLst>
                </a:gridCol>
              </a:tblGrid>
              <a:tr h="261256">
                <a:tc gridSpan="5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Создание, развитие и деятельность Совета РДШ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extLst>
                  <a:ext uri="{0D108BD9-81ED-4DB2-BD59-A6C34878D82A}">
                    <a16:rowId xmlns:a16="http://schemas.microsoft.com/office/drawing/2014/main" val="2998777051"/>
                  </a:ext>
                </a:extLst>
              </a:tr>
              <a:tr h="13601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>
                          <a:effectLst/>
                        </a:rPr>
                        <a:t>ноябрь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Разработка 4 региональных программ по основным направлениям деятельности РДШ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региональное отделение РДШ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 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 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extLst>
                  <a:ext uri="{0D108BD9-81ED-4DB2-BD59-A6C34878D82A}">
                    <a16:rowId xmlns:a16="http://schemas.microsoft.com/office/drawing/2014/main" val="3675895125"/>
                  </a:ext>
                </a:extLst>
              </a:tr>
              <a:tr h="929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декабрь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Подготовка мероприятий по подготовке презантации программ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региональное отделение РДШ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 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 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extLst>
                  <a:ext uri="{0D108BD9-81ED-4DB2-BD59-A6C34878D82A}">
                    <a16:rowId xmlns:a16="http://schemas.microsoft.com/office/drawing/2014/main" val="1071916709"/>
                  </a:ext>
                </a:extLst>
              </a:tr>
              <a:tr h="1910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январь 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Зимний лагерный сбор (презентация программ)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региональное отделение РДШ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органы исполнительной власти курирующие вопросы образования, молодежной политики и летнего отдыха и оздоровления  региона, спонсоры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 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extLst>
                  <a:ext uri="{0D108BD9-81ED-4DB2-BD59-A6C34878D82A}">
                    <a16:rowId xmlns:a16="http://schemas.microsoft.com/office/drawing/2014/main" val="3362899691"/>
                  </a:ext>
                </a:extLst>
              </a:tr>
              <a:tr h="21834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февраль - июнь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Старт 4 региональных программ по основным направлениям деятельности РДШ в пилотных школах (в 2016 - 2017 учебном году все общеобразовательные организации региона)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региональное отделение РДШ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</a:rPr>
                        <a:t>органы исполнительной власти курирующие вопросы образования, молодежной политики и летнего отдыха и оздоровления  региона, спонсоры</a:t>
                      </a:r>
                      <a:endParaRPr lang="ru-RU" sz="14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u="none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</a:rPr>
                        <a:t>обучающиеся общеобразовательных организаций региона</a:t>
                      </a:r>
                      <a:endParaRPr lang="ru-RU" sz="14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142" marR="51142" marT="0" marB="0"/>
                </a:tc>
                <a:extLst>
                  <a:ext uri="{0D108BD9-81ED-4DB2-BD59-A6C34878D82A}">
                    <a16:rowId xmlns:a16="http://schemas.microsoft.com/office/drawing/2014/main" val="4960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3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3454"/>
          <a:ext cx="12191999" cy="44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10018266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916281304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186465227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536790521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91371276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238166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335407"/>
              </p:ext>
            </p:extLst>
          </p:nvPr>
        </p:nvGraphicFramePr>
        <p:xfrm>
          <a:off x="2" y="449943"/>
          <a:ext cx="12191997" cy="6408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3294802185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3340184459"/>
                    </a:ext>
                  </a:extLst>
                </a:gridCol>
                <a:gridCol w="2986035">
                  <a:extLst>
                    <a:ext uri="{9D8B030D-6E8A-4147-A177-3AD203B41FA5}">
                      <a16:colId xmlns:a16="http://schemas.microsoft.com/office/drawing/2014/main" val="1059014276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397486047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3558667257"/>
                    </a:ext>
                  </a:extLst>
                </a:gridCol>
              </a:tblGrid>
              <a:tr h="39937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Межшкольные, районные, региональные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605029"/>
                  </a:ext>
                </a:extLst>
              </a:tr>
              <a:tr h="20200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конец сентября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Лагерный сбор актива школьников (обучение по семи ключам)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исполнительной власти курирующие вопросы образования, молодежной политики и летнего отдыха и оздоровления  региона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лидеры ученического самоуправления и детских общественных объединений действующих на базе общеобразовательных организаций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extLst>
                  <a:ext uri="{0D108BD9-81ED-4DB2-BD59-A6C34878D82A}">
                    <a16:rowId xmlns:a16="http://schemas.microsoft.com/office/drawing/2014/main" val="2260067414"/>
                  </a:ext>
                </a:extLst>
              </a:tr>
              <a:tr h="1990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 семинар для координаторов РДШ в общеобразовательных организациях и специалистов муниципальных органов управления образованием (работа с фокус группами) 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исполнительной власти курирующие вопросы образования, молодежной политики региона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Заместители директоров, педагоги -организаторы, вожатые общеобразовательных организаций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extLst>
                  <a:ext uri="{0D108BD9-81ED-4DB2-BD59-A6C34878D82A}">
                    <a16:rowId xmlns:a16="http://schemas.microsoft.com/office/drawing/2014/main" val="3348739350"/>
                  </a:ext>
                </a:extLst>
              </a:tr>
              <a:tr h="842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 заочной школы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РДШ, координаторы первичных отделений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члены выборных органов пилотных отделений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extLst>
                  <a:ext uri="{0D108BD9-81ED-4DB2-BD59-A6C34878D82A}">
                    <a16:rowId xmlns:a16="http://schemas.microsoft.com/office/drawing/2014/main" val="2288340927"/>
                  </a:ext>
                </a:extLst>
              </a:tr>
              <a:tr h="31343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600695"/>
                  </a:ext>
                </a:extLst>
              </a:tr>
              <a:tr h="842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год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соответсвии с федиральным планом мероприятия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положениями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15" marR="36815" marT="0" marB="0"/>
                </a:tc>
                <a:extLst>
                  <a:ext uri="{0D108BD9-81ED-4DB2-BD59-A6C34878D82A}">
                    <a16:rowId xmlns:a16="http://schemas.microsoft.com/office/drawing/2014/main" val="3604344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011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" y="3454"/>
          <a:ext cx="12191999" cy="44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1100182662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916281304"/>
                    </a:ext>
                  </a:extLst>
                </a:gridCol>
                <a:gridCol w="2986037">
                  <a:extLst>
                    <a:ext uri="{9D8B030D-6E8A-4147-A177-3AD203B41FA5}">
                      <a16:colId xmlns:a16="http://schemas.microsoft.com/office/drawing/2014/main" val="186465227"/>
                    </a:ext>
                  </a:extLst>
                </a:gridCol>
                <a:gridCol w="2340428">
                  <a:extLst>
                    <a:ext uri="{9D8B030D-6E8A-4147-A177-3AD203B41FA5}">
                      <a16:colId xmlns:a16="http://schemas.microsoft.com/office/drawing/2014/main" val="536790521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1591371276"/>
                    </a:ext>
                  </a:extLst>
                </a:gridCol>
              </a:tblGrid>
              <a:tr h="446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Сроки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Название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Исполнители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Партнёры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Целевая аудитория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6238166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152490"/>
              </p:ext>
            </p:extLst>
          </p:nvPr>
        </p:nvGraphicFramePr>
        <p:xfrm>
          <a:off x="1" y="449944"/>
          <a:ext cx="12191998" cy="6408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536">
                  <a:extLst>
                    <a:ext uri="{9D8B030D-6E8A-4147-A177-3AD203B41FA5}">
                      <a16:colId xmlns:a16="http://schemas.microsoft.com/office/drawing/2014/main" val="3859058696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222631327"/>
                    </a:ext>
                  </a:extLst>
                </a:gridCol>
                <a:gridCol w="2986035">
                  <a:extLst>
                    <a:ext uri="{9D8B030D-6E8A-4147-A177-3AD203B41FA5}">
                      <a16:colId xmlns:a16="http://schemas.microsoft.com/office/drawing/2014/main" val="1803883382"/>
                    </a:ext>
                  </a:extLst>
                </a:gridCol>
                <a:gridCol w="2340427">
                  <a:extLst>
                    <a:ext uri="{9D8B030D-6E8A-4147-A177-3AD203B41FA5}">
                      <a16:colId xmlns:a16="http://schemas.microsoft.com/office/drawing/2014/main" val="2106675259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33960015"/>
                    </a:ext>
                  </a:extLst>
                </a:gridCol>
              </a:tblGrid>
              <a:tr h="381931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и управленческие действия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768489"/>
                  </a:ext>
                </a:extLst>
              </a:tr>
              <a:tr h="2510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с заместителями директоров, педагогами -организаторами, вожатыми общеобразовательных организаций. (Презентация организационной структуры РДШ в регионе, школа актива)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исполнительной власти курирующие вопросы образования, молодежной политики региона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Заместители директоров, педагоги -организаторы, вожатые общеобразовательных организаций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extLst>
                  <a:ext uri="{0D108BD9-81ED-4DB2-BD59-A6C34878D82A}">
                    <a16:rowId xmlns:a16="http://schemas.microsoft.com/office/drawing/2014/main" val="3158628155"/>
                  </a:ext>
                </a:extLst>
              </a:tr>
              <a:tr h="8389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первичных отделений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лидеры и координаторы первичных отделений, прошедшие обучение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extLst>
                  <a:ext uri="{0D108BD9-81ED-4DB2-BD59-A6C34878D82A}">
                    <a16:rowId xmlns:a16="http://schemas.microsoft.com/office/drawing/2014/main" val="1443789613"/>
                  </a:ext>
                </a:extLst>
              </a:tr>
              <a:tr h="9063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муниципальных советов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лидеры и координаторы первичных отделений, прошедшие обучение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РДШ, органы муниципальной власти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extLst>
                  <a:ext uri="{0D108BD9-81ED-4DB2-BD59-A6C34878D82A}">
                    <a16:rowId xmlns:a16="http://schemas.microsoft.com/office/drawing/2014/main" val="3204492332"/>
                  </a:ext>
                </a:extLst>
              </a:tr>
              <a:tr h="359668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Информационное обеспечение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522851"/>
                  </a:ext>
                </a:extLst>
              </a:tr>
              <a:tr h="14111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в социальной сети официальной группы регионального отделения и групп первичных отделений (перекрестные ссылки)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РДШ, первичные отделения РДШ</a:t>
                      </a:r>
                      <a:endParaRPr lang="ru-RU" sz="1600" u="non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Местное сообщество</a:t>
                      </a:r>
                      <a:endParaRPr lang="ru-RU" sz="16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78" marR="38178" marT="0" marB="0"/>
                </a:tc>
                <a:extLst>
                  <a:ext uri="{0D108BD9-81ED-4DB2-BD59-A6C34878D82A}">
                    <a16:rowId xmlns:a16="http://schemas.microsoft.com/office/drawing/2014/main" val="1396780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29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924</Words>
  <Application>Microsoft Office PowerPoint</Application>
  <PresentationFormat>Широкоэкранный</PresentationFormat>
  <Paragraphs>245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Структура перспективного плана деятельности Российского движения школьников в регионе</vt:lpstr>
      <vt:lpstr>Цель и задачи:</vt:lpstr>
      <vt:lpstr>Ключевые факторы успеха: </vt:lpstr>
      <vt:lpstr>Презентация PowerPoint</vt:lpstr>
      <vt:lpstr>Содержание деятельности: описание плана мероприятий по направлениям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Содержание деятельности: описание плана мероприятий по направлениям</vt:lpstr>
      <vt:lpstr>Презентация PowerPoint</vt:lpstr>
      <vt:lpstr>Презентация PowerPoint</vt:lpstr>
      <vt:lpstr>Презентация PowerPoint</vt:lpstr>
      <vt:lpstr>Ресурсное обеспечение</vt:lpstr>
      <vt:lpstr>Результаты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программы развития Российского движения школьников в регионе</dc:title>
  <dc:creator>Марина Савенкова</dc:creator>
  <cp:lastModifiedBy>Пользователь Windows</cp:lastModifiedBy>
  <cp:revision>20</cp:revision>
  <dcterms:created xsi:type="dcterms:W3CDTF">2016-07-29T17:59:25Z</dcterms:created>
  <dcterms:modified xsi:type="dcterms:W3CDTF">2017-11-15T17:16:56Z</dcterms:modified>
</cp:coreProperties>
</file>